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4" r:id="rId7"/>
    <p:sldId id="259" r:id="rId8"/>
    <p:sldId id="265" r:id="rId9"/>
    <p:sldId id="260" r:id="rId10"/>
    <p:sldId id="26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13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D9C37-3262-9937-6A04-79869CB38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879626-0040-5091-5CF8-A88A913F3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C3B88D-3A34-65C4-34FC-93346E21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D3C9-C14A-45EE-8627-FCAE3D73A15E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67949F-DD30-1165-A58D-CD386615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7B6DB5-3608-900B-B3FC-E8D5BA01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34DA-0D23-4816-8F2B-853972DB1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57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68BB4-A66A-11DA-4B40-DC6B5E19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54D52D-2CE2-63D1-2DB1-D1A509F68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F32276-2AA4-ECA5-9CAE-DBF7C0F6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D3C9-C14A-45EE-8627-FCAE3D73A15E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EB2CE5-A69F-C365-4675-2287EFC6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CFB479-2795-6E6D-B80D-6A1A5586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34DA-0D23-4816-8F2B-853972DB1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72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0053E51-1200-420B-90B5-FD78BC5BD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72B81F-69C7-3131-DF4F-6820597AE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CE635E-144B-D229-0157-169F1F56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D3C9-C14A-45EE-8627-FCAE3D73A15E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C879D3-8444-F4FC-AEE5-3AF5133F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211A08-2704-938C-D1A8-9792EDD85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34DA-0D23-4816-8F2B-853972DB1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55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79F7C-6883-75F3-94D1-977D6A6B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1EB729-FB34-6439-4DA9-4CF0AE168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17F0DE-0E2C-5FCD-11A8-79E56392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D3C9-C14A-45EE-8627-FCAE3D73A15E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DC8B74-308C-0535-9186-7B95560A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AF3099-04F4-884E-5254-381C029C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34DA-0D23-4816-8F2B-853972DB1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2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8CC04-57C4-981E-C333-0665F30B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F667F5-2155-690E-43D6-71C64F034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003382-B76B-D7BC-F908-D1E57C33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D3C9-C14A-45EE-8627-FCAE3D73A15E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15717B-0A7B-C4C5-F88C-7B9AA0C4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6958EB-FF43-9A28-EC71-8B76D0B2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34DA-0D23-4816-8F2B-853972DB1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52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50E7B-9D60-9311-A162-EBC9127D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E08DEC-01D3-2CD2-BEA2-EAB953E37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800DBB-0215-4374-141B-BD641B261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BCE9CA-0517-169C-390D-5B754B4E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D3C9-C14A-45EE-8627-FCAE3D73A15E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5A02FF-FF8C-6317-4CCE-DD37DE2E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BB4EB2-64A7-D343-6306-48B1D24A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34DA-0D23-4816-8F2B-853972DB1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76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94150-6DE5-0F98-DAC3-A5F70A49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8A20C1-04B8-7C99-9054-B0F4D741E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0D82F9-65CB-1849-F21C-E1E56FBA4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18AE5F-7817-4DE9-2B22-9E988E28E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71BE9D-2ED3-6195-C5A1-93CB55522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12ACDCD-E550-0FAF-A226-7BE810F2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D3C9-C14A-45EE-8627-FCAE3D73A15E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E3161D8-C76B-1497-D9EB-9ACC98319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5E5893-A22C-0DE9-E3DA-6F113474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34DA-0D23-4816-8F2B-853972DB1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9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56572-080B-6357-34CB-D4561928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6BEF66-30D0-BC66-4223-F31618D1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D3C9-C14A-45EE-8627-FCAE3D73A15E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665D32-E22C-ED8C-C433-31806EB6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F0738F-D791-BD62-09B6-D727FB6B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34DA-0D23-4816-8F2B-853972DB1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58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BC79F1-872F-0C4F-C26F-35242F74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D3C9-C14A-45EE-8627-FCAE3D73A15E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7065B2-F471-9999-364E-37CAB7C4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02C1EF-F0ED-7463-2A8E-F13009B5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34DA-0D23-4816-8F2B-853972DB1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03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239A9-C5E3-7956-3D3A-6688BF7F2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051C03-DC97-F693-0619-532A4226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EAC5FF-B93F-AFB7-761B-EDC302DCC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A2C406-BDCC-18C0-0754-8C4D582B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D3C9-C14A-45EE-8627-FCAE3D73A15E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7A9872-A83A-742E-8CAD-4D6EFD82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B1E8F1-A1C6-7DF3-9AC0-234ED69E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34DA-0D23-4816-8F2B-853972DB1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11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E15D1-57E9-2519-3FA5-911DD834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1EF19D-F152-979A-6010-7E8950960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91DBA3-15DE-4F0B-078E-C5B759F62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10E6DD-6913-784B-C066-0B99557B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D3C9-C14A-45EE-8627-FCAE3D73A15E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0126A3-56B2-6558-0336-2F6555D9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296C02-3D0F-8E93-89F0-7A6A782A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34DA-0D23-4816-8F2B-853972DB1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22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8165598-0A6A-87ED-BF70-AF8BBA6F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50AF5E-E3FA-2975-D97D-596A80EFB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E2CBFA-7F63-3CCD-5F26-433125DCD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8D3C9-C14A-45EE-8627-FCAE3D73A15E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0DF546-1BFF-4FC3-7779-B44D233D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A08CE4-ED8E-4C66-26A3-6A83CEB26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834DA-0D23-4816-8F2B-853972DB10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53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578568-92BA-092E-E495-E809D0EBC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L’avènement au pouvoir du fascisme en Italie : </a:t>
            </a:r>
            <a:b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Marche sur Rome, 28-29 oct. 1922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2B2EC3-002A-3E5A-5FB4-71E167F1E1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Olivier Forlin, UGA</a:t>
            </a:r>
          </a:p>
        </p:txBody>
      </p:sp>
    </p:spTree>
    <p:extLst>
      <p:ext uri="{BB962C8B-B14F-4D97-AF65-F5344CB8AC3E}">
        <p14:creationId xmlns:p14="http://schemas.microsoft.com/office/powerpoint/2010/main" val="35060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CCDFC-D5F9-0BE0-A6B6-988821A0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Marche sur Rome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8B0B7F-544F-65B0-E19D-B61FE9C5E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F823771-09C1-1B03-CC4A-4B9B2B303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146" y="1690688"/>
            <a:ext cx="6291255" cy="400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7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65F07-A62B-DB7C-CF5D-D094CCCB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3A40A7-7A2C-ED04-9E72-6C387D7A0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278"/>
            <a:ext cx="10515600" cy="52426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Création des Faisceaux de combat le 23 mars 1919 =&gt; arrivée au pouvoir en oct. 1922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Pourquoi l’Italie ?</a:t>
            </a:r>
          </a:p>
          <a:p>
            <a:pPr marL="0" indent="0">
              <a:buNone/>
            </a:pPr>
            <a:r>
              <a:rPr lang="fr-F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Fascisme : un phénomène européen</a:t>
            </a:r>
          </a:p>
          <a:p>
            <a:pPr marL="0" indent="0">
              <a:buNone/>
            </a:pPr>
            <a:endParaRPr lang="fr-FR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fr-F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ori</a:t>
            </a:r>
            <a:r>
              <a:rPr lang="fr-F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gines lointaines</a:t>
            </a:r>
          </a:p>
          <a:p>
            <a:pPr marL="0" indent="0">
              <a:buNone/>
            </a:pPr>
            <a:r>
              <a:rPr lang="fr-F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Grande Guerre comme matrice du fascisme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Le mouvement fasciste : composition, structures, méthodes</a:t>
            </a:r>
            <a:endParaRPr lang="fr-FR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origines « lointaines » du fascisme : les mutations de l’Europe avant 1914</a:t>
            </a:r>
          </a:p>
          <a:p>
            <a:pPr marL="357188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Phéno</a:t>
            </a:r>
            <a:r>
              <a:rPr lang="fr-F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mène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d’atomisation sociale </a:t>
            </a:r>
          </a:p>
          <a:p>
            <a:pPr marL="357188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L’avènement des masses en politique</a:t>
            </a:r>
          </a:p>
          <a:p>
            <a:pPr marL="357188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Dans le domaine des idées : montée de l’irrationnel</a:t>
            </a:r>
          </a:p>
          <a:p>
            <a:pPr marL="357188" indent="0">
              <a:buNone/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La Grande Guerre comme matrice du fascisme</a:t>
            </a:r>
          </a:p>
          <a:p>
            <a:pPr marL="357188" indent="0">
              <a:buNone/>
            </a:pPr>
            <a:r>
              <a:rPr lang="fr-F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Italie dans la Grande Guerre = mai 1915</a:t>
            </a:r>
          </a:p>
          <a:p>
            <a:pPr marL="357188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Front italo-autrichien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4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5D927-13AB-92EF-89AC-D2D23EFD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front italo-autrichien pendant la Première Guerre mondiale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577FDB-7DDF-44FB-45BA-5929BD9C6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97B318C-3A46-A1AC-945C-0F65D46B6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2" b="770"/>
          <a:stretch/>
        </p:blipFill>
        <p:spPr>
          <a:xfrm>
            <a:off x="3368708" y="1582264"/>
            <a:ext cx="5048062" cy="45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1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67F9A-3D23-93EF-0E2E-2F15AE17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3CD843-7427-C073-E523-F627F3831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6226"/>
            <a:ext cx="10515600" cy="5876649"/>
          </a:xfrm>
        </p:spPr>
        <p:txBody>
          <a:bodyPr>
            <a:normAutofit fontScale="92500" lnSpcReduction="20000"/>
          </a:bodyPr>
          <a:lstStyle/>
          <a:p>
            <a:pPr marL="465138" indent="-285750">
              <a:buFontTx/>
              <a:buChar char="-"/>
            </a:pPr>
            <a:r>
              <a:rPr lang="fr-FR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effets de la guerre : </a:t>
            </a:r>
            <a:r>
              <a:rPr lang="fr-FR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fr-FR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crise économique et sociale </a:t>
            </a:r>
            <a:endParaRPr lang="fr-FR" sz="19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0">
              <a:buNone/>
            </a:pPr>
            <a:r>
              <a:rPr lang="fr-FR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lourd bilan démographique</a:t>
            </a:r>
          </a:p>
          <a:p>
            <a:pPr marL="357188" indent="0">
              <a:buNone/>
            </a:pPr>
            <a:r>
              <a:rPr lang="fr-FR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Ruine financière =&gt; inflation</a:t>
            </a:r>
          </a:p>
          <a:p>
            <a:pPr marL="357188" indent="0">
              <a:buNone/>
            </a:pPr>
            <a:r>
              <a:rPr lang="fr-FR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Malaise social =&gt; </a:t>
            </a:r>
            <a:r>
              <a:rPr lang="fr-FR" sz="19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Biennio</a:t>
            </a:r>
            <a:r>
              <a:rPr lang="fr-FR" sz="1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Rosso </a:t>
            </a:r>
            <a:r>
              <a:rPr lang="fr-FR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1919-1920</a:t>
            </a:r>
          </a:p>
          <a:p>
            <a:pPr marL="179388" indent="0">
              <a:buNone/>
            </a:pP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Une victoire « mutilée »</a:t>
            </a:r>
          </a:p>
          <a:p>
            <a:pPr marL="357188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Traité de Saint-Germain-en-Laye avec l’Autriche (sept. 1919)</a:t>
            </a:r>
          </a:p>
          <a:p>
            <a:pPr marL="357188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terres irrédentes</a:t>
            </a:r>
            <a:r>
              <a:rPr lang="fr-F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(Trentin, Istrie)</a:t>
            </a:r>
          </a:p>
          <a:p>
            <a:pPr marL="357188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Fiume, Dalmatie</a:t>
            </a:r>
          </a:p>
          <a:p>
            <a:pPr marL="179388" indent="0">
              <a:buNone/>
            </a:pP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 brutalisation des sociétés (George Mosse)</a:t>
            </a:r>
          </a:p>
          <a:p>
            <a:pPr marL="357188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création des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Arditi d’Italia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(nov. 1918)</a:t>
            </a:r>
          </a:p>
          <a:p>
            <a:pPr marL="357188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création du mouvement fasciste en mars 1919</a:t>
            </a:r>
          </a:p>
          <a:p>
            <a:pPr marL="357188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Expédition de Fiume (12-09/1919 à janv. 1921). </a:t>
            </a:r>
            <a:r>
              <a:rPr lang="fr-F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abriele D’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Annunzio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9388" indent="0">
              <a:buNone/>
            </a:pP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La </a:t>
            </a:r>
            <a:r>
              <a:rPr lang="fr-F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rise politique/crise de l’État</a:t>
            </a:r>
          </a:p>
          <a:p>
            <a:pPr marL="357188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Monarchie constitutionnelle depuis l’Unité (1861). SU masc. depuis 1912</a:t>
            </a:r>
          </a:p>
          <a:p>
            <a:pPr marL="357188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Élections législatives de nov. 1919 </a:t>
            </a:r>
          </a:p>
          <a:p>
            <a:pPr marL="357188" indent="0">
              <a:buNone/>
            </a:pPr>
            <a:r>
              <a:rPr lang="fr-F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 libéral (16 %). parti démocratique (10 %)</a:t>
            </a:r>
          </a:p>
          <a:p>
            <a:pPr marL="357188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 populaire italien (PPI) : 20,6 %</a:t>
            </a:r>
          </a:p>
          <a:p>
            <a:pPr marL="357188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Luigi Sturzo</a:t>
            </a:r>
          </a:p>
          <a:p>
            <a:pPr marL="357188" indent="0">
              <a:buNone/>
            </a:pPr>
            <a:endParaRPr lang="fr-FR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21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D4724-B926-03B8-49A6-B005C67B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12AB62E-0CF9-1853-FF4C-C20848B5A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95" b="1395"/>
          <a:stretch/>
        </p:blipFill>
        <p:spPr>
          <a:xfrm>
            <a:off x="1774906" y="1690688"/>
            <a:ext cx="3474325" cy="4351338"/>
          </a:xfr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FA28B1AC-6D09-4B67-25A1-88EABA51D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" b="395"/>
          <a:stretch/>
        </p:blipFill>
        <p:spPr>
          <a:xfrm>
            <a:off x="7150282" y="1690688"/>
            <a:ext cx="3362631" cy="43025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3C7FE55-7D1C-4D17-DC5B-A9B3855FCCB5}"/>
              </a:ext>
            </a:extLst>
          </p:cNvPr>
          <p:cNvSpPr txBox="1"/>
          <p:nvPr/>
        </p:nvSpPr>
        <p:spPr>
          <a:xfrm>
            <a:off x="1585484" y="1042021"/>
            <a:ext cx="385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L’Italie après les traités de paix de 1919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874610D-FD19-9079-02C0-CD1788A7E7A5}"/>
              </a:ext>
            </a:extLst>
          </p:cNvPr>
          <p:cNvSpPr txBox="1"/>
          <p:nvPr/>
        </p:nvSpPr>
        <p:spPr>
          <a:xfrm>
            <a:off x="5874026" y="1027906"/>
            <a:ext cx="591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La frontière italo-yougoslave après les traités de paix en 1919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91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864126-32B7-027F-6FBD-A01DC208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Gabriele D’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Annunzio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entouré de légionnaires à Fiume, 1919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86BA722-2ED6-4DBC-F404-6D540F177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61" y="1825625"/>
            <a:ext cx="7256477" cy="4351338"/>
          </a:xfrm>
        </p:spPr>
      </p:pic>
    </p:spTree>
    <p:extLst>
      <p:ext uri="{BB962C8B-B14F-4D97-AF65-F5344CB8AC3E}">
        <p14:creationId xmlns:p14="http://schemas.microsoft.com/office/powerpoint/2010/main" val="384667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0104D-34CF-1478-FFFB-8CA0537F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49D998-2C80-AB9A-647F-13E71633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6227"/>
            <a:ext cx="10515600" cy="5876648"/>
          </a:xfrm>
        </p:spPr>
        <p:txBody>
          <a:bodyPr>
            <a:normAutofit fontScale="92500" lnSpcReduction="10000"/>
          </a:bodyPr>
          <a:lstStyle/>
          <a:p>
            <a:pPr marL="179388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 socialiste (PSI) : 32,3 %</a:t>
            </a:r>
          </a:p>
          <a:p>
            <a:pPr marL="179388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instabilité gouvernementale :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Emanuele Orlando, Francesco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Saverio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Nitti (1919-juin 1920), Giolitti (juin 1920-juin 1921),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Ivanoe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Bonomi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Luigi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Facta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Le mouvement fasciste : composition, structures, méthodes</a:t>
            </a:r>
          </a:p>
          <a:p>
            <a:pPr marL="357188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Faisceaux de combat = fascisme-mouvement/fascisme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sansepolcriste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0">
              <a:buNone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0"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La composition du mouvement fasciste </a:t>
            </a:r>
          </a:p>
          <a:p>
            <a:pPr marL="357188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nationalistes (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Corradini</a:t>
            </a:r>
            <a:r>
              <a:rPr lang="fr-F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57188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anciens combattants. </a:t>
            </a:r>
            <a:r>
              <a:rPr lang="fr-F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Arditi</a:t>
            </a:r>
          </a:p>
          <a:p>
            <a:pPr marL="357188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représentants de l’extrême gauche (syndicalistes révolutionnaires ; ex-PSI comme Mussolini)</a:t>
            </a:r>
          </a:p>
          <a:p>
            <a:pPr marL="357188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classes moyennes urbaines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dans les campagnes</a:t>
            </a:r>
          </a:p>
          <a:p>
            <a:pPr marL="357188" indent="0">
              <a:buNone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0">
              <a:buNone/>
            </a:pPr>
            <a:r>
              <a:rPr lang="fr-F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Structures et méthodes</a:t>
            </a:r>
          </a:p>
          <a:p>
            <a:pPr marL="357188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para-militaire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un « parti-milice »</a:t>
            </a:r>
          </a:p>
          <a:p>
            <a:pPr marL="357188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Emilio Gentile</a:t>
            </a:r>
          </a:p>
          <a:p>
            <a:pPr marL="357188" indent="0">
              <a:buNone/>
            </a:pPr>
            <a:r>
              <a:rPr lang="fr-FR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Squadre</a:t>
            </a:r>
            <a:r>
              <a:rPr lang="fr-F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Squadrisme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18F45-BD6C-DD4F-3A00-C45990F4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0EE62F9-3CF8-0AFC-9CBA-E9BD4E9B10AD}"/>
              </a:ext>
            </a:extLst>
          </p:cNvPr>
          <p:cNvSpPr txBox="1"/>
          <p:nvPr/>
        </p:nvSpPr>
        <p:spPr>
          <a:xfrm>
            <a:off x="4519929" y="1204159"/>
            <a:ext cx="350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Squadristes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Turin, 25 avril 1922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DDF7E682-5A7A-81FF-E6E5-990D67653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78" y="1825625"/>
            <a:ext cx="5259443" cy="4351338"/>
          </a:xfrm>
        </p:spPr>
      </p:pic>
    </p:spTree>
    <p:extLst>
      <p:ext uri="{BB962C8B-B14F-4D97-AF65-F5344CB8AC3E}">
        <p14:creationId xmlns:p14="http://schemas.microsoft.com/office/powerpoint/2010/main" val="110963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F7162-D55C-621F-2850-49E208CA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57B125-B1F9-8EC7-1B44-3697D3DA9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 lnSpcReduction="10000"/>
          </a:bodyPr>
          <a:lstStyle/>
          <a:p>
            <a:pPr marL="179388" indent="0">
              <a:lnSpc>
                <a:spcPct val="80000"/>
              </a:lnSpc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Une stratégie légaliste</a:t>
            </a:r>
          </a:p>
          <a:p>
            <a:pPr marL="357188" indent="0">
              <a:lnSpc>
                <a:spcPct val="80000"/>
              </a:lnSpc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création du Parti national fasciste (PNF) en nov. 1921 </a:t>
            </a:r>
          </a:p>
          <a:p>
            <a:pPr marL="357188" indent="0" algn="just">
              <a:lnSpc>
                <a:spcPct val="80000"/>
              </a:lnSpc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nov. 1921 : 300 000 membres =&gt; juin 1922 : 700000 membres</a:t>
            </a:r>
          </a:p>
          <a:p>
            <a:pPr marL="0" indent="0">
              <a:lnSpc>
                <a:spcPct val="80000"/>
              </a:lnSpc>
              <a:buNone/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0">
              <a:lnSpc>
                <a:spcPct val="80000"/>
              </a:lnSpc>
              <a:buNone/>
            </a:pPr>
            <a:r>
              <a:rPr lang="fr-F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Epilogue = la Marche sur Rome (28-30 oct. 1922)</a:t>
            </a:r>
          </a:p>
          <a:p>
            <a:pPr marL="357188" indent="0">
              <a:lnSpc>
                <a:spcPct val="80000"/>
              </a:lnSpc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Luigi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Facta</a:t>
            </a:r>
            <a:endParaRPr lang="fr-FR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0">
              <a:lnSpc>
                <a:spcPct val="80000"/>
              </a:lnSpc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Quadriumvirs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 : Cesare De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Vecchi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Emilio De Bono, Italo Balbo, Michele Bianchi et </a:t>
            </a:r>
          </a:p>
          <a:p>
            <a:pPr marL="357188" indent="0">
              <a:lnSpc>
                <a:spcPct val="80000"/>
              </a:lnSpc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Victor-Emmanuel III</a:t>
            </a:r>
          </a:p>
          <a:p>
            <a:pPr marL="357188" indent="0">
              <a:lnSpc>
                <a:spcPct val="80000"/>
              </a:lnSpc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Mussolini nommé président du Conseil le 29 oct.1922</a:t>
            </a:r>
          </a:p>
          <a:p>
            <a:pPr marL="357188" indent="0">
              <a:lnSpc>
                <a:spcPct val="80000"/>
              </a:lnSpc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Matteotti</a:t>
            </a:r>
          </a:p>
          <a:p>
            <a:pPr marL="357188" indent="0">
              <a:lnSpc>
                <a:spcPct val="80000"/>
              </a:lnSpc>
              <a:buNone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0">
              <a:lnSpc>
                <a:spcPct val="80000"/>
              </a:lnSpc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 :</a:t>
            </a:r>
          </a:p>
          <a:p>
            <a:pPr marL="357188" indent="0">
              <a:lnSpc>
                <a:spcPct val="80000"/>
              </a:lnSpc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Emilio Gentile, </a:t>
            </a:r>
            <a:r>
              <a:rPr lang="fr-F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Qu’est-ce que le fascisme ? Histoire et interprétation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Gallimard/Folio, 2004.</a:t>
            </a:r>
          </a:p>
          <a:p>
            <a:pPr marL="357188" indent="0">
              <a:lnSpc>
                <a:spcPct val="80000"/>
              </a:lnSpc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Olivier Forlin, </a:t>
            </a:r>
            <a:r>
              <a:rPr lang="fr-F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Fascisme. Historiographie et enjeux mémoriels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Découverte, 2013.</a:t>
            </a:r>
          </a:p>
        </p:txBody>
      </p:sp>
    </p:spTree>
    <p:extLst>
      <p:ext uri="{BB962C8B-B14F-4D97-AF65-F5344CB8AC3E}">
        <p14:creationId xmlns:p14="http://schemas.microsoft.com/office/powerpoint/2010/main" val="349621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525</Words>
  <Application>Microsoft Office PowerPoint</Application>
  <PresentationFormat>Grand écran</PresentationFormat>
  <Paragraphs>75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Thème Office</vt:lpstr>
      <vt:lpstr>L’avènement au pouvoir du fascisme en Italie :  la Marche sur Rome, 28-29 oct. 1922</vt:lpstr>
      <vt:lpstr>Présentation PowerPoint</vt:lpstr>
      <vt:lpstr>Le front italo-autrichien pendant la Première Guerre mondiale</vt:lpstr>
      <vt:lpstr>Présentation PowerPoint</vt:lpstr>
      <vt:lpstr>Présentation PowerPoint</vt:lpstr>
      <vt:lpstr>Gabriele D’Annunzio entouré de légionnaires à Fiume, 1919</vt:lpstr>
      <vt:lpstr>Présentation PowerPoint</vt:lpstr>
      <vt:lpstr>Présentation PowerPoint</vt:lpstr>
      <vt:lpstr>Présentation PowerPoint</vt:lpstr>
      <vt:lpstr>La Marche sur Rome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L’avènement au pouvoir du fascisme en Italie :  la Marche sur Rome, 28-29 oct. 1922</dc:title>
  <dc:creator>Olivier Forlin</dc:creator>
  <cp:lastModifiedBy>Olivier Forlin</cp:lastModifiedBy>
  <cp:revision>20</cp:revision>
  <dcterms:created xsi:type="dcterms:W3CDTF">2022-09-30T14:23:00Z</dcterms:created>
  <dcterms:modified xsi:type="dcterms:W3CDTF">2022-10-06T07:38:42Z</dcterms:modified>
</cp:coreProperties>
</file>